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nl-NL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910899999999997E-2"/>
          <c:y val="4.4511200000000001E-2"/>
          <c:w val="0.93408899999999995"/>
          <c:h val="0.878268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40.1</c:v>
                </c:pt>
                <c:pt idx="2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4-44C8-AF94-67D8A1854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tif"/><Relationship Id="rId4" Type="http://schemas.openxmlformats.org/officeDocument/2006/relationships/image" Target="../media/image10.png"/><Relationship Id="rId9" Type="http://schemas.openxmlformats.org/officeDocument/2006/relationships/image" Target="../media/image15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ml:algemene werking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supervised/</a:t>
            </a:r>
            <a:endParaRPr lang="nl-NL"/>
          </a:p>
          <a:p>
            <a:r>
              <a:t>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7-22.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35" name="Ovaal"/>
          <p:cNvSpPr/>
          <p:nvPr/>
        </p:nvSpPr>
        <p:spPr>
          <a:xfrm>
            <a:off x="13810941" y="4222875"/>
            <a:ext cx="1644068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Ovaal"/>
          <p:cNvSpPr/>
          <p:nvPr/>
        </p:nvSpPr>
        <p:spPr>
          <a:xfrm>
            <a:off x="13810941" y="2018058"/>
            <a:ext cx="2205141" cy="661615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Ovaal"/>
          <p:cNvSpPr/>
          <p:nvPr/>
        </p:nvSpPr>
        <p:spPr>
          <a:xfrm>
            <a:off x="11927660" y="6175056"/>
            <a:ext cx="4014676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Ovaal"/>
          <p:cNvSpPr/>
          <p:nvPr/>
        </p:nvSpPr>
        <p:spPr>
          <a:xfrm>
            <a:off x="12158136" y="7467120"/>
            <a:ext cx="3164096" cy="540859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4" name="Groepeer"/>
          <p:cNvGrpSpPr/>
          <p:nvPr/>
        </p:nvGrpSpPr>
        <p:grpSpPr>
          <a:xfrm>
            <a:off x="937115" y="2486669"/>
            <a:ext cx="13005402" cy="4990325"/>
            <a:chOff x="0" y="0"/>
            <a:chExt cx="13005401" cy="4990324"/>
          </a:xfrm>
        </p:grpSpPr>
        <p:sp>
          <p:nvSpPr>
            <p:cNvPr id="239" name="Eigenschappen (features)"/>
            <p:cNvSpPr txBox="1"/>
            <p:nvPr/>
          </p:nvSpPr>
          <p:spPr>
            <a:xfrm>
              <a:off x="-1" y="4013150"/>
              <a:ext cx="6368655" cy="716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6">
                      <a:satOff val="-16844"/>
                      <a:lumOff val="-30747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Eigenschappen (features)</a:t>
              </a:r>
            </a:p>
          </p:txBody>
        </p:sp>
        <p:sp>
          <p:nvSpPr>
            <p:cNvPr id="240" name="Lijn"/>
            <p:cNvSpPr/>
            <p:nvPr/>
          </p:nvSpPr>
          <p:spPr>
            <a:xfrm flipV="1">
              <a:off x="6273746" y="0"/>
              <a:ext cx="6731655" cy="4134026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Lijn"/>
            <p:cNvSpPr/>
            <p:nvPr/>
          </p:nvSpPr>
          <p:spPr>
            <a:xfrm flipV="1">
              <a:off x="6304989" y="2092418"/>
              <a:ext cx="6570794" cy="219399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Lijn"/>
            <p:cNvSpPr/>
            <p:nvPr/>
          </p:nvSpPr>
          <p:spPr>
            <a:xfrm flipV="1">
              <a:off x="6403060" y="3916340"/>
              <a:ext cx="4685835" cy="52211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Lijn"/>
            <p:cNvSpPr/>
            <p:nvPr/>
          </p:nvSpPr>
          <p:spPr>
            <a:xfrm>
              <a:off x="6352798" y="4587877"/>
              <a:ext cx="5856374" cy="40244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2" animBg="1" advAuto="0"/>
      <p:bldP spid="236" grpId="1" animBg="1" advAuto="0"/>
      <p:bldP spid="237" grpId="3" animBg="1" advAuto="0"/>
      <p:bldP spid="238" grpId="4" animBg="1" advAuto="0"/>
      <p:bldP spid="244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7828033" y="-43533"/>
            <a:ext cx="9998460" cy="1380278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48" name="Rechthoek"/>
          <p:cNvSpPr/>
          <p:nvPr/>
        </p:nvSpPr>
        <p:spPr>
          <a:xfrm>
            <a:off x="10046858" y="2137779"/>
            <a:ext cx="275501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9" name="Rechthoek"/>
          <p:cNvSpPr/>
          <p:nvPr/>
        </p:nvSpPr>
        <p:spPr>
          <a:xfrm>
            <a:off x="8960463" y="2746819"/>
            <a:ext cx="1520864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0" name="Rechthoek"/>
          <p:cNvSpPr/>
          <p:nvPr/>
        </p:nvSpPr>
        <p:spPr>
          <a:xfrm>
            <a:off x="10491293" y="4049999"/>
            <a:ext cx="2170476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1" name="Rechthoek"/>
          <p:cNvSpPr/>
          <p:nvPr/>
        </p:nvSpPr>
        <p:spPr>
          <a:xfrm>
            <a:off x="8795858" y="6305093"/>
            <a:ext cx="2170476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2" name="Rechthoek"/>
          <p:cNvSpPr/>
          <p:nvPr/>
        </p:nvSpPr>
        <p:spPr>
          <a:xfrm>
            <a:off x="9306135" y="7572554"/>
            <a:ext cx="2755017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3" name="Rechthoek"/>
          <p:cNvSpPr/>
          <p:nvPr/>
        </p:nvSpPr>
        <p:spPr>
          <a:xfrm>
            <a:off x="14507664" y="7325645"/>
            <a:ext cx="1941379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4" name="Rechthoek"/>
          <p:cNvSpPr/>
          <p:nvPr/>
        </p:nvSpPr>
        <p:spPr>
          <a:xfrm>
            <a:off x="13437730" y="7572554"/>
            <a:ext cx="194137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5" name="Rechthoek"/>
          <p:cNvSpPr/>
          <p:nvPr/>
        </p:nvSpPr>
        <p:spPr>
          <a:xfrm>
            <a:off x="15071952" y="10370845"/>
            <a:ext cx="2322415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6" name="Rechthoek"/>
          <p:cNvSpPr/>
          <p:nvPr/>
        </p:nvSpPr>
        <p:spPr>
          <a:xfrm>
            <a:off x="12932082" y="10568371"/>
            <a:ext cx="3560877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7" name="eigenschappen / features"/>
          <p:cNvSpPr txBox="1"/>
          <p:nvPr/>
        </p:nvSpPr>
        <p:spPr>
          <a:xfrm>
            <a:off x="2917989" y="6069235"/>
            <a:ext cx="4890380" cy="15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A3751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eigenschappen / features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5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0,25</a:t>
              </a:r>
            </a:p>
          </p:txBody>
        </p:sp>
        <p:sp>
          <p:nvSpPr>
            <p:cNvPr id="26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0,5</a:t>
              </a:r>
            </a:p>
          </p:txBody>
        </p:sp>
        <p:sp>
          <p:nvSpPr>
            <p:cNvPr id="26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0,75</a:t>
              </a:r>
            </a:p>
          </p:txBody>
        </p:sp>
        <p:sp>
          <p:nvSpPr>
            <p:cNvPr id="26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/>
            </a:p>
          </p:txBody>
        </p:sp>
        <p:sp>
          <p:nvSpPr>
            <p:cNvPr id="28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aantal mensen in auto → </a:t>
              </a:r>
            </a:p>
          </p:txBody>
        </p:sp>
      </p:grpSp>
      <p:sp>
        <p:nvSpPr>
          <p:cNvPr id="285" name="Cirkel"/>
          <p:cNvSpPr/>
          <p:nvPr/>
        </p:nvSpPr>
        <p:spPr>
          <a:xfrm>
            <a:off x="5827830" y="10292772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Cirkel"/>
          <p:cNvSpPr/>
          <p:nvPr/>
        </p:nvSpPr>
        <p:spPr>
          <a:xfrm>
            <a:off x="8372029" y="8453896"/>
            <a:ext cx="788240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Cirkel"/>
          <p:cNvSpPr/>
          <p:nvPr/>
        </p:nvSpPr>
        <p:spPr>
          <a:xfrm>
            <a:off x="10865847" y="6665400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Cirkel"/>
          <p:cNvSpPr/>
          <p:nvPr/>
        </p:nvSpPr>
        <p:spPr>
          <a:xfrm>
            <a:off x="15853483" y="4473863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Cirkel"/>
          <p:cNvSpPr/>
          <p:nvPr/>
        </p:nvSpPr>
        <p:spPr>
          <a:xfrm>
            <a:off x="18397681" y="1753334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Lijn"/>
          <p:cNvSpPr/>
          <p:nvPr/>
        </p:nvSpPr>
        <p:spPr>
          <a:xfrm flipV="1">
            <a:off x="5276305" y="764821"/>
            <a:ext cx="15455068" cy="1062742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Lijn"/>
          <p:cNvSpPr/>
          <p:nvPr/>
        </p:nvSpPr>
        <p:spPr>
          <a:xfrm flipV="1">
            <a:off x="13773727" y="5664014"/>
            <a:ext cx="1" cy="505331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Cirkel"/>
          <p:cNvSpPr/>
          <p:nvPr/>
        </p:nvSpPr>
        <p:spPr>
          <a:xfrm>
            <a:off x="13379608" y="10292772"/>
            <a:ext cx="788240" cy="788241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3" name="Lijn"/>
          <p:cNvSpPr/>
          <p:nvPr/>
        </p:nvSpPr>
        <p:spPr>
          <a:xfrm flipH="1" flipV="1">
            <a:off x="6355125" y="5642131"/>
            <a:ext cx="7296596" cy="1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6" name="Groepeer"/>
          <p:cNvGrpSpPr/>
          <p:nvPr/>
        </p:nvGrpSpPr>
        <p:grpSpPr>
          <a:xfrm>
            <a:off x="14837835" y="3531058"/>
            <a:ext cx="7353788" cy="2886257"/>
            <a:chOff x="0" y="0"/>
            <a:chExt cx="7353787" cy="2886255"/>
          </a:xfrm>
        </p:grpSpPr>
        <p:sp>
          <p:nvSpPr>
            <p:cNvPr id="294" name="model"/>
            <p:cNvSpPr txBox="1"/>
            <p:nvPr/>
          </p:nvSpPr>
          <p:spPr>
            <a:xfrm rot="897794">
              <a:off x="5016791" y="275956"/>
              <a:ext cx="2257426" cy="912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295" name="Lijn"/>
            <p:cNvSpPr/>
            <p:nvPr/>
          </p:nvSpPr>
          <p:spPr>
            <a:xfrm>
              <a:off x="0" y="1114051"/>
              <a:ext cx="5963860" cy="177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extrusionOk="0">
                  <a:moveTo>
                    <a:pt x="21600" y="0"/>
                  </a:moveTo>
                  <a:cubicBezTo>
                    <a:pt x="20954" y="6584"/>
                    <a:pt x="19511" y="12165"/>
                    <a:pt x="17564" y="15600"/>
                  </a:cubicBezTo>
                  <a:cubicBezTo>
                    <a:pt x="14165" y="21600"/>
                    <a:pt x="10028" y="20253"/>
                    <a:pt x="6353" y="15841"/>
                  </a:cubicBezTo>
                  <a:cubicBezTo>
                    <a:pt x="4045" y="13070"/>
                    <a:pt x="1900" y="9171"/>
                    <a:pt x="0" y="4298"/>
                  </a:cubicBezTo>
                </a:path>
              </a:pathLst>
            </a:custGeom>
            <a:noFill/>
            <a:ln w="762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97" name="×"/>
          <p:cNvSpPr txBox="1"/>
          <p:nvPr/>
        </p:nvSpPr>
        <p:spPr>
          <a:xfrm>
            <a:off x="5944859" y="5014856"/>
            <a:ext cx="721520" cy="131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×</a:t>
            </a:r>
          </a:p>
        </p:txBody>
      </p:sp>
      <p:grpSp>
        <p:nvGrpSpPr>
          <p:cNvPr id="300" name="Groepeer"/>
          <p:cNvGrpSpPr/>
          <p:nvPr/>
        </p:nvGrpSpPr>
        <p:grpSpPr>
          <a:xfrm>
            <a:off x="1440423" y="1185597"/>
            <a:ext cx="5993809" cy="4082431"/>
            <a:chOff x="0" y="0"/>
            <a:chExt cx="5993808" cy="4082429"/>
          </a:xfrm>
        </p:grpSpPr>
        <p:sp>
          <p:nvSpPr>
            <p:cNvPr id="298" name="hypothese"/>
            <p:cNvSpPr txBox="1"/>
            <p:nvPr/>
          </p:nvSpPr>
          <p:spPr>
            <a:xfrm rot="20210583">
              <a:off x="32265" y="681781"/>
              <a:ext cx="3654426" cy="912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hypothese</a:t>
              </a:r>
            </a:p>
          </p:txBody>
        </p:sp>
        <p:sp>
          <p:nvSpPr>
            <p:cNvPr id="299" name="Lijn"/>
            <p:cNvSpPr/>
            <p:nvPr/>
          </p:nvSpPr>
          <p:spPr>
            <a:xfrm>
              <a:off x="2375677" y="1671311"/>
              <a:ext cx="3618132" cy="241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0" y="0"/>
                  </a:moveTo>
                  <a:cubicBezTo>
                    <a:pt x="2945" y="2635"/>
                    <a:pt x="6215" y="4298"/>
                    <a:pt x="9602" y="4883"/>
                  </a:cubicBezTo>
                  <a:cubicBezTo>
                    <a:pt x="14260" y="5686"/>
                    <a:pt x="19670" y="6018"/>
                    <a:pt x="20902" y="12654"/>
                  </a:cubicBezTo>
                  <a:cubicBezTo>
                    <a:pt x="21600" y="16415"/>
                    <a:pt x="20251" y="20355"/>
                    <a:pt x="17840" y="21600"/>
                  </a:cubicBezTo>
                </a:path>
              </a:pathLst>
            </a:custGeom>
            <a:noFill/>
            <a:ln w="889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7DBE1747-759F-EF84-186A-D63E1E48C2E9}"/>
              </a:ext>
            </a:extLst>
          </p:cNvPr>
          <p:cNvSpPr txBox="1"/>
          <p:nvPr/>
        </p:nvSpPr>
        <p:spPr>
          <a:xfrm rot="16200000">
            <a:off x="1665809" y="5935132"/>
            <a:ext cx="521306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nl-NL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kans op criminele activiteit →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6" animBg="1" advAuto="0"/>
      <p:bldP spid="291" grpId="9" animBg="1" advAuto="0"/>
      <p:bldP spid="292" grpId="8" animBg="1" advAuto="0"/>
      <p:bldP spid="293" grpId="10" animBg="1" advAuto="0"/>
      <p:bldP spid="296" grpId="7" animBg="1" advAuto="0"/>
      <p:bldP spid="297" grpId="11" animBg="1" advAuto="0"/>
      <p:bldP spid="300" grpId="1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ml:technieken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304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05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 descr="pasted-image.png"/>
            <p:cNvPicPr>
              <a:picLocks noChangeAspect="1"/>
            </p:cNvPicPr>
            <p:nvPr/>
          </p:nvPicPr>
          <p:blipFill>
            <a:blip r:embed="rId3"/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07" name="pasted-image.png" descr="pasted-image.png"/>
            <p:cNvPicPr>
              <a:picLocks noChangeAspect="1"/>
            </p:cNvPicPr>
            <p:nvPr/>
          </p:nvPicPr>
          <p:blipFill>
            <a:blip r:embed="rId4"/>
            <a:srcRect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309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0" name="pasted-image.png" descr="pasted-image.png"/>
            <p:cNvPicPr>
              <a:picLocks noChangeAspect="1"/>
            </p:cNvPicPr>
            <p:nvPr/>
          </p:nvPicPr>
          <p:blipFill>
            <a:blip r:embed="rId5"/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 descr="pasted-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314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5" name="pasted-image.png" descr="pasted-imag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  <a:endParaRPr/>
          </a:p>
        </p:txBody>
      </p:sp>
      <p:grpSp>
        <p:nvGrpSpPr>
          <p:cNvPr id="320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318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9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Bedrijfsvraagstukken</a:t>
              </a:r>
            </a:p>
          </p:txBody>
        </p:sp>
      </p:grpSp>
      <p:grpSp>
        <p:nvGrpSpPr>
          <p:cNvPr id="326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321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2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25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32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4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Databegrip</a:t>
                </a:r>
              </a:p>
            </p:txBody>
          </p:sp>
        </p:grpSp>
      </p:grpSp>
      <p:grpSp>
        <p:nvGrpSpPr>
          <p:cNvPr id="332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27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8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1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2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Datapreparatie</a:t>
                </a:r>
              </a:p>
            </p:txBody>
          </p:sp>
        </p:grpSp>
      </p:grpSp>
      <p:grpSp>
        <p:nvGrpSpPr>
          <p:cNvPr id="338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33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34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7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3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6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Modelleren</a:t>
                </a:r>
              </a:p>
            </p:txBody>
          </p:sp>
        </p:grpSp>
      </p:grpSp>
      <p:grpSp>
        <p:nvGrpSpPr>
          <p:cNvPr id="344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39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40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3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41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2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Evaluatie</a:t>
                </a:r>
              </a:p>
            </p:txBody>
          </p:sp>
        </p:grpSp>
      </p:grpSp>
      <p:grpSp>
        <p:nvGrpSpPr>
          <p:cNvPr id="349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45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8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46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7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Deployment</a:t>
                </a:r>
              </a:p>
            </p:txBody>
          </p:sp>
        </p:grpSp>
      </p:grpSp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9" animBg="1" advAuto="0"/>
      <p:bldP spid="313" grpId="8" animBg="1" advAuto="0"/>
      <p:bldP spid="316" grpId="10" animBg="1" advAuto="0"/>
      <p:bldP spid="317" grpId="5" animBg="1" advAuto="0"/>
      <p:bldP spid="326" grpId="1" animBg="1" advAuto="0"/>
      <p:bldP spid="332" grpId="2" animBg="1" advAuto="0"/>
      <p:bldP spid="338" grpId="3" animBg="1" advAuto="0"/>
      <p:bldP spid="344" grpId="4" animBg="1" advAuto="0"/>
      <p:bldP spid="349" grpId="6" animBg="1" advAuto="0"/>
      <p:bldP spid="350" grpId="11" animBg="1" advAuto="0"/>
      <p:bldP spid="351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python</a:t>
            </a:r>
          </a:p>
        </p:txBody>
      </p:sp>
      <p:sp>
        <p:nvSpPr>
          <p:cNvPr id="354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numpy</a:t>
            </a:r>
          </a:p>
        </p:txBody>
      </p:sp>
      <p:sp>
        <p:nvSpPr>
          <p:cNvPr id="355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pandas</a:t>
            </a:r>
          </a:p>
        </p:txBody>
      </p:sp>
      <p:sp>
        <p:nvSpPr>
          <p:cNvPr id="356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scikit-learn</a:t>
            </a:r>
          </a:p>
        </p:txBody>
      </p:sp>
      <p:sp>
        <p:nvSpPr>
          <p:cNvPr id="357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</a:t>
            </a:r>
          </a:p>
        </p:txBody>
      </p:sp>
      <p:sp>
        <p:nvSpPr>
          <p:cNvPr id="358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keras</a:t>
            </a:r>
          </a:p>
        </p:txBody>
      </p:sp>
      <p:sp>
        <p:nvSpPr>
          <p:cNvPr id="359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jupyter</a:t>
            </a:r>
          </a:p>
        </p:txBody>
      </p:sp>
      <p:sp>
        <p:nvSpPr>
          <p:cNvPr id="360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matplotlib</a:t>
            </a:r>
          </a:p>
        </p:txBody>
      </p:sp>
      <p:sp>
        <p:nvSpPr>
          <p:cNvPr id="361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programmeertaal met een duidelijke en leesbare syntax. </a:t>
            </a:r>
          </a:p>
        </p:txBody>
      </p:sp>
      <p:sp>
        <p:nvSpPr>
          <p:cNvPr id="362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63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64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65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66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67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68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bron: chatgpt 😎</a:t>
            </a:r>
          </a:p>
        </p:txBody>
      </p:sp>
      <p:sp>
        <p:nvSpPr>
          <p:cNvPr id="369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qrcode_hanze-hbo-ict.github.io.png" descr="qrcode_hanze-hbo-ict.github.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ml:inleiding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87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8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3"/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3070089" y="26151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3066306" y="26151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5952905" y="13205736"/>
            <a:ext cx="4887088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Internet in 1999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4074921" y="12123138"/>
            <a:ext cx="1609520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ZB = 10</a:t>
            </a:r>
            <a:r>
              <a:rPr baseline="31999"/>
              <a:t>21 </a:t>
            </a:r>
            <a:r>
              <a:t>bytes 1000 exabytes = 1 miljoen petabytes = 1 miljard terabytes = 1 triljoen gigabytes.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Aangepast</PresentationFormat>
  <Paragraphs>90</Paragraphs>
  <Slides>26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Calibri</vt:lpstr>
      <vt:lpstr>Helvetica Neue</vt:lpstr>
      <vt:lpstr>Helvetica Neue Medium</vt:lpstr>
      <vt:lpstr>21_BasicWhite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1</cp:revision>
  <dcterms:modified xsi:type="dcterms:W3CDTF">2024-08-30T11:10:08Z</dcterms:modified>
</cp:coreProperties>
</file>